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Merriweather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449467"/>
            <a:ext cx="7416403" cy="2313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Найпрестижніші професії та гендер: Вступ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198" y="4133493"/>
            <a:ext cx="7416403" cy="1974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Престиж професії формується суспільною оцінкою та визнанням компетентності, впливовості і значущості роботи. Сучасний світ демонструє різноманіття престижних професій, однак часто їх сприйняття переплітається з гендерними стереотипами.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6385203"/>
            <a:ext cx="7416403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79092" y="7811146"/>
            <a:ext cx="1751308" cy="4184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5324" y="846892"/>
            <a:ext cx="7773352" cy="1835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Висновки та перспективи: Як досягти гендерної рівності в професійному світі?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5324" y="2976563"/>
            <a:ext cx="440531" cy="440531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21594" y="3043833"/>
            <a:ext cx="2475905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Покращення освіти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321594" y="3467219"/>
            <a:ext cx="3128010" cy="94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Розширення доступу і підтримка в нетрадиційних для гендеру сферах.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694396" y="2976563"/>
            <a:ext cx="440531" cy="440531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30666" y="3043833"/>
            <a:ext cx="3128010" cy="611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Боротьба зі стереотипами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5330666" y="3773210"/>
            <a:ext cx="3128010" cy="94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Просвітництво та стимулювання відкритості у виборі професій.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5324" y="5104924"/>
            <a:ext cx="440531" cy="440531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21594" y="5172194"/>
            <a:ext cx="3541752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Підтримка кар'єрного росту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321594" y="5595580"/>
            <a:ext cx="7137083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Створення інклюзивного середовища та рівних можливостей на роботі.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85324" y="6442591"/>
            <a:ext cx="7773352" cy="94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Досягнення гендерної рівності є ключем до створення справедливого і ефективного професійного світу, де кожен має змогу реалізувати свій потенціал без обмежень.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872" y="646986"/>
            <a:ext cx="7689056" cy="1299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Що таке "престижна професія" в сучасному світі?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3872" y="2257901"/>
            <a:ext cx="3740706" cy="3093601"/>
          </a:xfrm>
          <a:prstGeom prst="roundRect">
            <a:avLst>
              <a:gd name="adj" fmla="val 282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9256" y="2473285"/>
            <a:ext cx="2598420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Визначення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29256" y="2922627"/>
            <a:ext cx="3309938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Професія, яка отримує визнання за соціальну значущість, високий рівень відповідальності та добробут.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2342" y="2257901"/>
            <a:ext cx="3740706" cy="3093601"/>
          </a:xfrm>
          <a:prstGeom prst="roundRect">
            <a:avLst>
              <a:gd name="adj" fmla="val 282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77726" y="2473285"/>
            <a:ext cx="2598420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Фактори впливу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77726" y="2922627"/>
            <a:ext cx="3309938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Рівень освіти та кваліфікації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0377726" y="3660458"/>
            <a:ext cx="330993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Рівень доходів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0377726" y="4065746"/>
            <a:ext cx="330993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Вплив на суспільство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377726" y="4471035"/>
            <a:ext cx="3309938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Репутація і престижна історія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3872" y="5559266"/>
            <a:ext cx="7689056" cy="2023229"/>
          </a:xfrm>
          <a:prstGeom prst="roundRect">
            <a:avLst>
              <a:gd name="adj" fmla="val 4315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29256" y="5774650"/>
            <a:ext cx="2598420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Приклади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29256" y="6223992"/>
            <a:ext cx="725828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Лікарі та юристи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429256" y="6629281"/>
            <a:ext cx="725828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Інженери та науковці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429256" y="7034570"/>
            <a:ext cx="725828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Топ-менеджери</a:t>
            </a:r>
            <a:endParaRPr lang="en-US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755105" y="7582495"/>
            <a:ext cx="1875295" cy="6471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8993" y="407789"/>
            <a:ext cx="10088047" cy="463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Статистика: Розподіл професій за гендером в Україні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3" y="1167646"/>
            <a:ext cx="13592413" cy="716672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339602" y="8334375"/>
            <a:ext cx="148233" cy="148233"/>
          </a:xfrm>
          <a:prstGeom prst="roundRect">
            <a:avLst>
              <a:gd name="adj" fmla="val 12337"/>
            </a:avLst>
          </a:prstGeom>
          <a:solidFill>
            <a:srgbClr val="0058E6"/>
          </a:solidFill>
          <a:ln/>
        </p:spPr>
      </p:sp>
      <p:sp>
        <p:nvSpPr>
          <p:cNvPr id="5" name="Text 2"/>
          <p:cNvSpPr/>
          <p:nvPr/>
        </p:nvSpPr>
        <p:spPr>
          <a:xfrm>
            <a:off x="6548795" y="8334375"/>
            <a:ext cx="690205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Жінки %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91400" y="8334375"/>
            <a:ext cx="148233" cy="148233"/>
          </a:xfrm>
          <a:prstGeom prst="roundRect">
            <a:avLst>
              <a:gd name="adj" fmla="val 12337"/>
            </a:avLst>
          </a:prstGeom>
          <a:solidFill>
            <a:srgbClr val="66A1FF"/>
          </a:solidFill>
          <a:ln/>
        </p:spPr>
      </p:sp>
      <p:sp>
        <p:nvSpPr>
          <p:cNvPr id="7" name="Text 4"/>
          <p:cNvSpPr/>
          <p:nvPr/>
        </p:nvSpPr>
        <p:spPr>
          <a:xfrm>
            <a:off x="7600593" y="8334375"/>
            <a:ext cx="878681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Чоловіки %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518993" y="8946118"/>
            <a:ext cx="13592413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Статистика свідчить про значущий гендерний розподіл у різних сферах, з домінуванням жінок у соціально-орієнтованих професіях та чоловіків у технічних галузях.</a:t>
            </a:r>
            <a:endParaRPr lang="en-US" sz="11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94590" y="7718155"/>
            <a:ext cx="1735810" cy="340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7084" y="559832"/>
            <a:ext cx="7722632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Історичні передумови гендерного дисбалансу в професіях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7084" y="2768203"/>
            <a:ext cx="456843" cy="45684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56928" y="2837974"/>
            <a:ext cx="253853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Традиційні ролі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856928" y="3277076"/>
            <a:ext cx="3074551" cy="1949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Історично жінки працювали у домашній сфері, тоді як чоловіки займалися фізичною працею та професіями з високим статусом.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10185321" y="2768203"/>
            <a:ext cx="456843" cy="45684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845165" y="2837974"/>
            <a:ext cx="303133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Промислова революція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845165" y="3277076"/>
            <a:ext cx="3074551" cy="162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Вона зміцнила чоловічу домінацію на ринку праці завдяки технічним і виробничим спеціальностям.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97084" y="5632728"/>
            <a:ext cx="456843" cy="45684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56928" y="5702498"/>
            <a:ext cx="253853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Освітні бар’єри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856928" y="6141601"/>
            <a:ext cx="7062788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Жінки довго мали обмежений доступ до вищої освіти та професійної підготовки.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6197084" y="7019806"/>
            <a:ext cx="7722632" cy="649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Ці історичні фактори продовжують впливати на гендерний розподіл у професіях сьогодні.</a:t>
            </a:r>
            <a:endParaRPr lang="en-US" sz="15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86102" y="7669649"/>
            <a:ext cx="1844298" cy="5599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81971"/>
            <a:ext cx="129028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Стереотипи та упередження: Як вони впливають на вибір професії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3641527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Жіночі стереотипи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4273868"/>
            <a:ext cx="615029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Жінок часто уявляють у ролі вихователів, медсестер, секретарок, що обмежує вибір кар’єрного шляху.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641527"/>
            <a:ext cx="3255288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Чоловічі стереотипи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3929" y="4273868"/>
            <a:ext cx="615029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Чоловіків очікують у технічних, інженерних і керівних позиціях, що підсилює гендерний дисбаланс.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3798" y="5958007"/>
            <a:ext cx="129028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Упередження формують професійні очікування та вибір, іноді несвідомо, ще до отримання освіти чи досвіду.</a:t>
            </a:r>
            <a:endParaRPr lang="en-US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55105" y="7625166"/>
            <a:ext cx="1875295" cy="6044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900" y="734616"/>
            <a:ext cx="7696200" cy="1938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Освіта та професійна підготовка: Чи рівні можливості для всіх?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900" y="2983706"/>
            <a:ext cx="155138" cy="778193"/>
          </a:xfrm>
          <a:prstGeom prst="roundRect">
            <a:avLst>
              <a:gd name="adj" fmla="val 5600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189315" y="2983706"/>
            <a:ext cx="2585680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Доступність освіти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189315" y="3431024"/>
            <a:ext cx="7230785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 Україні більшість освітніх програм формально відкриті для всіх.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34177" y="3968710"/>
            <a:ext cx="155138" cy="1109067"/>
          </a:xfrm>
          <a:prstGeom prst="roundRect">
            <a:avLst>
              <a:gd name="adj" fmla="val 5600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99592" y="3968710"/>
            <a:ext cx="2585680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Реальні перешкоди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499592" y="4416028"/>
            <a:ext cx="6920508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Стереотипи і соціальний тиск можуть стримувати вибір нетипових для гендеру спеціальностей.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44454" y="5284589"/>
            <a:ext cx="155138" cy="1109067"/>
          </a:xfrm>
          <a:prstGeom prst="roundRect">
            <a:avLst>
              <a:gd name="adj" fmla="val 56002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809869" y="5284589"/>
            <a:ext cx="2585680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Ініціативи змін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809869" y="5731907"/>
            <a:ext cx="6610231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Поява програм і стипендій для підтримки жінок у STEM та чоловіків у соцпрофесіях.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23900" y="6833116"/>
            <a:ext cx="7696200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Хоча формально освіта доступна, її ефективність у подоланні гендерних бар’єрів потребує посилення системної підтримки.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827" y="875348"/>
            <a:ext cx="7718346" cy="19095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Мотивація та амбіції: Чому жінки обирають одні професії, а чоловіки - інші?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2827" y="3090267"/>
            <a:ext cx="458152" cy="45815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89206" y="3128427"/>
            <a:ext cx="305395" cy="381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74577" y="3160276"/>
            <a:ext cx="2802969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Соціальні очікування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74577" y="3600569"/>
            <a:ext cx="3070146" cy="130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Амбіції формуються від уявлень про роль у суспільстві, що підтримує традиційний розподіл.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99278" y="3090267"/>
            <a:ext cx="458152" cy="45815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75656" y="3128427"/>
            <a:ext cx="305395" cy="381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361027" y="3160276"/>
            <a:ext cx="2545794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Особисті інтереси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61027" y="3600569"/>
            <a:ext cx="3070146" cy="130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Вплив раннього досвіду, сімейного виховання та середовища на вибір сфер діяльності.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12827" y="5311378"/>
            <a:ext cx="458152" cy="458153"/>
          </a:xfrm>
          <a:prstGeom prst="roundRect">
            <a:avLst>
              <a:gd name="adj" fmla="val 1867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89206" y="5349538"/>
            <a:ext cx="305395" cy="381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74577" y="5381387"/>
            <a:ext cx="2827377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Кар’єрні перспективи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74577" y="5821680"/>
            <a:ext cx="705659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Сприйняття можливостей розвитку та балансу роботи і особистого життя.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12827" y="6702504"/>
            <a:ext cx="771834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Ці фактори спільно формують різницю мотивації між жінками і чоловіками у виборі професії.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81971"/>
            <a:ext cx="129028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Робоче середовище та кар’єрний ріст: Чи є гендерні бар’єри?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3641527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Невидимі бар'єри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4273868"/>
            <a:ext cx="6150293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Гендерні упередження впливають на можливості просування та участь у важливих проектах.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641527"/>
            <a:ext cx="5417225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Баланс особистого і професійного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3929" y="4273868"/>
            <a:ext cx="615029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Жінки часто зустрічаються з викликами поєднання кар'єри і сімейних обов’язків.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3798" y="5958007"/>
            <a:ext cx="129028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Незважаючи на прогрес, багато організацій ще потребують кроків для створення рівних умов та підтримки професійного росту для всіх гендерів.</a:t>
            </a:r>
            <a:endParaRPr lang="en-US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32597" y="7578671"/>
            <a:ext cx="1797803" cy="6509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1251" y="896779"/>
            <a:ext cx="7714298" cy="1914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Позитивні зміни: Жінки в традиційно "чоловічих" професіях та навпаки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1251" y="3118009"/>
            <a:ext cx="3755112" cy="2491621"/>
          </a:xfrm>
          <a:prstGeom prst="roundRect">
            <a:avLst>
              <a:gd name="adj" fmla="val 344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13063" y="3329821"/>
            <a:ext cx="2553057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Жінки в STEM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3063" y="3771424"/>
            <a:ext cx="3331488" cy="1307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Зростання кількості жінок у технічних спеціальностях та інженерії завдяки освітнім програмам і підтримці.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0556" y="3118009"/>
            <a:ext cx="3755112" cy="2491621"/>
          </a:xfrm>
          <a:prstGeom prst="roundRect">
            <a:avLst>
              <a:gd name="adj" fmla="val 3443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72368" y="3329821"/>
            <a:ext cx="3331488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Чоловіки в соціальних професіях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72368" y="4090511"/>
            <a:ext cx="3331488" cy="13073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Зростання представництва чоловіків у педагогіці, медицині та сфері догляду, змінюючи стереотипи.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1251" y="5813822"/>
            <a:ext cx="7714298" cy="1518880"/>
          </a:xfrm>
          <a:prstGeom prst="roundRect">
            <a:avLst>
              <a:gd name="adj" fmla="val 564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13063" y="6025634"/>
            <a:ext cx="29309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Підтримка і приклади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13063" y="6467237"/>
            <a:ext cx="7290673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Рольові моделі та ініціативи підвищують впевненість у можливості вибору будь-якої професії.</a:t>
            </a:r>
            <a:endParaRPr lang="en-US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755105" y="7594169"/>
            <a:ext cx="1875295" cy="635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597</Words>
  <Application>Microsoft Office PowerPoint</Application>
  <PresentationFormat>Произвольный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Merriweather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Світлана</cp:lastModifiedBy>
  <cp:revision>6</cp:revision>
  <dcterms:created xsi:type="dcterms:W3CDTF">2025-05-04T09:49:14Z</dcterms:created>
  <dcterms:modified xsi:type="dcterms:W3CDTF">2025-05-11T15:21:24Z</dcterms:modified>
</cp:coreProperties>
</file>